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3" r:id="rId4"/>
    <p:sldId id="264" r:id="rId5"/>
    <p:sldId id="272" r:id="rId6"/>
    <p:sldId id="268" r:id="rId7"/>
    <p:sldId id="276" r:id="rId8"/>
    <p:sldId id="269" r:id="rId9"/>
    <p:sldId id="270" r:id="rId10"/>
    <p:sldId id="273" r:id="rId11"/>
    <p:sldId id="274" r:id="rId12"/>
    <p:sldId id="275" r:id="rId13"/>
    <p:sldId id="277" r:id="rId14"/>
    <p:sldId id="278" r:id="rId15"/>
    <p:sldId id="279" r:id="rId16"/>
    <p:sldId id="281" r:id="rId17"/>
    <p:sldId id="282" r:id="rId18"/>
    <p:sldId id="262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C92411-387A-4184-9335-BCC84F61A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AC7BFC-1885-4CB2-996D-8B06C06C2F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D81CD1-507C-476C-82B0-644EDB7E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1ADA04-C8C7-4A5B-A708-A573D3718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8F97FE1-A02A-4B77-8967-3EA003C03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318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7687E9-E5DA-485B-ADE2-62B5B849F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870F73F-9FEA-4821-883F-27BED2423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E29E61-C7EB-4C37-9696-6EFC1D417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A7F420-F9A0-49CE-AFAF-B2D6C137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4219F77-4B08-47F5-AAD4-F3B9CB4C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3411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DF32170-D4EF-49AA-AEF5-102513327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A1A0F2E-66E7-4AA2-8923-918CA7EBB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8700062-495A-45EF-8E4F-E3E8FF84C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AB8333E-DEF3-404F-A8FB-DBC770304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FD6369D-A2A6-4545-B751-53A6CE2DE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656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04180B-852F-43A2-A4A1-C54FA1E9A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6C8F34F-1AAD-47CA-84FE-DB07022CE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F57C69A-2D92-4FB6-96AB-C40476A4A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174C786-73E3-4B02-9904-CE3A1463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B83C034-D820-4813-BCFE-53E00ED8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4798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8C6325-57C9-48F9-9C3E-13929B267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5FD9461-ED20-4201-8875-0ED2200A0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22BEB8-E5D1-45A5-822D-122736974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F2823D-8F2A-41A1-8D38-D1D0F923D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ECC25A9-5A9C-487A-A215-35CA4C32E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59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447F74-9F11-4365-884A-6748735AE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562FC86-AC26-44B7-BE3D-C27DB0DB1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4AFADFC-971E-4707-A845-118CA56BE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980C788-C2D4-483F-BBC3-C9EEBFCD4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1604C8B-A7C3-47DB-BA71-4C949C21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EE6A3DC-CE15-419A-AF3E-4015499B5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308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92F298-EBB5-4DB7-B12C-360D19F34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6D33F10-1BB1-4814-A1FB-C0CA8067F0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A9329F5-CF64-443C-947E-CAF083C12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221B1BA-5934-4CA6-B8B2-B97683CD8B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FB42D4C-66B5-4710-8651-678FE34E9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ADEAE75-3604-4C47-A497-AD247381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EABB9F-D001-41F2-A95B-36B50C699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2DC48FD-2EF3-4CB8-B950-16794D242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618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B4EB8C-AD31-4B3F-B5E2-2E29E155E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CD18DD7-EACB-4965-A0C5-7FDBAAC70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61F2BA-D3DE-474E-9A6E-7539EE080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F1964C2-6341-4FA1-8537-AF4530FB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45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CDA06B1-D669-41FC-9CAD-38A500989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D42EDF2-B126-43A9-8E4C-D3124394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35F092-217A-4590-A14D-04EEC94F7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28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5D4FE8-F77C-47EE-8593-8E57D2CAA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84F9779-5495-494C-A060-94132AFDC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7663499-8731-4934-9EFA-272D65968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D417217-2BFE-48A8-87CD-ECBDECE7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03E3700-67D8-4A09-B3D1-24D578701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4EBA4A-0C90-4CA7-80D5-337B64614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295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B834ED-8F89-4928-921B-6301B1D3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68517D8-4270-4188-85F9-9D9FF54511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786DD0A-E0EC-447E-A2C5-12167E70CF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A2BF907-7D55-40C1-B3F5-A0CB568F6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20D6D10-F0FE-463D-8308-DE06B948A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F803806-09D8-48C6-B0A7-EF0455C8F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826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4E4AF42-7ABF-4E46-8312-BCC1F5EC5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C499538-F241-44E1-A04C-08EAD5756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4A5C12B-80CF-49A8-9824-26F7A3938D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9D413-C8CC-4CA4-9FCC-EAD402A4EE0E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AFC0D69-E74D-4F33-B967-BE245950D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4963ABD-8377-4DB5-BB12-A6AB344DC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94D98-1940-4752-A8A1-1B5F85DB6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724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CB6A46-1C49-4E78-9A8B-252DC5E3D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Evoluzione del PNP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0F482AD-C4B4-47CF-8D8A-1563699C5D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it-IT" sz="2000" dirty="0"/>
          </a:p>
          <a:p>
            <a:pPr algn="r"/>
            <a:r>
              <a:rPr lang="it-IT" sz="2000" dirty="0"/>
              <a:t>Maria Giuseppina Lecce</a:t>
            </a:r>
          </a:p>
          <a:p>
            <a:pPr algn="r"/>
            <a:r>
              <a:rPr lang="it-IT" sz="2000" dirty="0"/>
              <a:t>Ufficio II DGPREV</a:t>
            </a:r>
          </a:p>
          <a:p>
            <a:pPr algn="r"/>
            <a:r>
              <a:rPr lang="it-IT" sz="2000" b="1" i="1" dirty="0"/>
              <a:t>Ministero della Salute</a:t>
            </a:r>
          </a:p>
        </p:txBody>
      </p:sp>
    </p:spTree>
    <p:extLst>
      <p:ext uri="{BB962C8B-B14F-4D97-AF65-F5344CB8AC3E}">
        <p14:creationId xmlns:p14="http://schemas.microsoft.com/office/powerpoint/2010/main" val="17451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it-IT" dirty="0"/>
              <a:t>PNP 2014-2018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/>
              <a:t>Esprimere la visione culturale nei valori, obiettivi e metodi della sanità pubblica ( maturata anche verso l’esperienza dei due precedenti) di una «prevenzione, promozione e tutela della salute» che pone al centro degli interventi con la finalità di conseguire </a:t>
            </a:r>
            <a:r>
              <a:rPr lang="it-IT" b="1" dirty="0"/>
              <a:t>il più elevato livello di salute raggiungibile</a:t>
            </a:r>
          </a:p>
        </p:txBody>
      </p:sp>
    </p:spTree>
    <p:extLst>
      <p:ext uri="{BB962C8B-B14F-4D97-AF65-F5344CB8AC3E}">
        <p14:creationId xmlns:p14="http://schemas.microsoft.com/office/powerpoint/2010/main" val="3283417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Risultati immagini per mappa dell'italia bianca"/>
          <p:cNvPicPr>
            <a:picLocks noChangeAspect="1" noChangeArrowheads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947" y="441896"/>
            <a:ext cx="5413782" cy="567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62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>
            <p:extLst/>
          </p:nvPr>
        </p:nvGraphicFramePr>
        <p:xfrm>
          <a:off x="1507197" y="591659"/>
          <a:ext cx="9111897" cy="63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1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6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1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2233">
                <a:tc gridSpan="2"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latin typeface="+mn-lt"/>
                        </a:rPr>
                        <a:t>Macro obiettivi (MO) di salute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latin typeface="+mn-lt"/>
                        </a:rPr>
                        <a:t>Obiettivi centrali (OC)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latin typeface="+mn-lt"/>
                        </a:rPr>
                        <a:t>Indicatori centrali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766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Ridurre il carico prevenibile ed evitabile di morbosità, mortalità e disabilità delle malattie non trasmissibili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Prevenire le conseguenze dei disturbi neurosensoriali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233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Promuovere il benessere mentale nei bambini, adolescenti e giovani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Prevenire le dipendenze da sostanze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253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Prevenire gli incidenti stradali e ridurre la gravità dei loro esiti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336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Prevenire gli incidenti domestici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1336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Prevenire gli infortuni e le malattie professionali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7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Ridurre le esposizioni ambientali potenzialmente dannose per la salute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1832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Ridurre la frequenza di infezioni/malattie infettive prioritarie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2947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Attuare il Piano Nazionale Integrato dei Controlli per la prevenzione in sicurezza alimentare e sanità pubblica veterinaria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91154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16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Tx/>
                        <a:buNone/>
                      </a:pPr>
                      <a:r>
                        <a:rPr lang="it-IT" sz="2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Ovale 3"/>
          <p:cNvSpPr/>
          <p:nvPr/>
        </p:nvSpPr>
        <p:spPr>
          <a:xfrm>
            <a:off x="9310418" y="6239566"/>
            <a:ext cx="1187624" cy="641378"/>
          </a:xfrm>
          <a:prstGeom prst="ellipse">
            <a:avLst/>
          </a:prstGeom>
          <a:noFill/>
          <a:ln w="889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2156768" y="-62611"/>
            <a:ext cx="70567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struttura</a:t>
            </a:r>
          </a:p>
        </p:txBody>
      </p:sp>
    </p:spTree>
    <p:extLst>
      <p:ext uri="{BB962C8B-B14F-4D97-AF65-F5344CB8AC3E}">
        <p14:creationId xmlns:p14="http://schemas.microsoft.com/office/powerpoint/2010/main" val="358322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azione centrale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un’azione pertinente alle linee di azione ordinarie della Direzione della prevenzione e/o del Ministero della salute;</a:t>
            </a:r>
          </a:p>
          <a:p>
            <a:r>
              <a:rPr lang="it-IT" dirty="0"/>
              <a:t> un’azione pertinente al ruolo di steward del Ministero nei confronti di altri Ministeri, Enti e stakeholder;</a:t>
            </a:r>
          </a:p>
          <a:p>
            <a:r>
              <a:rPr lang="it-IT" dirty="0"/>
              <a:t> un’azione pertinente alla responsabilità operativa congiunta Stato- Regioni e PPAA”.</a:t>
            </a:r>
          </a:p>
        </p:txBody>
      </p:sp>
    </p:spTree>
    <p:extLst>
      <p:ext uri="{BB962C8B-B14F-4D97-AF65-F5344CB8AC3E}">
        <p14:creationId xmlns:p14="http://schemas.microsoft.com/office/powerpoint/2010/main" val="720351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24000" y="908721"/>
            <a:ext cx="3810000" cy="584775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it-IT" sz="1700" dirty="0"/>
              <a:t>In tutti i PRP è presente un ampio inquadramento generale in cui viene articolata la strategia attuativa e di </a:t>
            </a:r>
            <a:r>
              <a:rPr lang="it-IT" sz="1700" dirty="0" err="1"/>
              <a:t>governance</a:t>
            </a:r>
            <a:r>
              <a:rPr lang="it-IT" sz="1700" dirty="0"/>
              <a:t> (regionale e locale) del Piano, secondo alcune azioni di sistema comuni (in risposta all’obiettivo entrale di </a:t>
            </a:r>
            <a:r>
              <a:rPr lang="it-IT" sz="1700" i="1" dirty="0" err="1"/>
              <a:t>Accountability</a:t>
            </a:r>
            <a:r>
              <a:rPr lang="it-IT" sz="1700" i="1" dirty="0"/>
              <a:t> dell’organizzazione e sostenibilità della prevenzione):</a:t>
            </a:r>
            <a:endParaRPr lang="it-IT" sz="1700" dirty="0"/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Piani attuativi locali</a:t>
            </a: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Monitoraggio e valutazione (regionale e locale) del PRP all’interno dei sistemi di valutazione delle performance aziendali</a:t>
            </a: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Formazione e Comunicazione</a:t>
            </a: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Reti e </a:t>
            </a:r>
            <a:r>
              <a:rPr lang="it-IT" sz="1700" b="1" i="1" dirty="0" err="1">
                <a:solidFill>
                  <a:schemeClr val="accent2"/>
                </a:solidFill>
              </a:rPr>
              <a:t>intersettorialità</a:t>
            </a:r>
            <a:endParaRPr lang="it-IT" sz="1700" b="1" i="1" dirty="0">
              <a:solidFill>
                <a:schemeClr val="accent2"/>
              </a:solidFill>
            </a:endParaRP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Sistemi informativi e sistemi di sorveglianza di popolazione</a:t>
            </a: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 err="1">
                <a:solidFill>
                  <a:schemeClr val="accent2"/>
                </a:solidFill>
              </a:rPr>
              <a:t>Equity</a:t>
            </a:r>
            <a:endParaRPr lang="it-IT" sz="1700" b="1" i="1" dirty="0">
              <a:solidFill>
                <a:schemeClr val="accent2"/>
              </a:solidFill>
            </a:endParaRPr>
          </a:p>
          <a:p>
            <a:pPr marL="901700" indent="-368300">
              <a:buFont typeface="Arial" charset="0"/>
              <a:buChar char="•"/>
            </a:pPr>
            <a:r>
              <a:rPr lang="it-IT" sz="1700" b="1" i="1" dirty="0">
                <a:solidFill>
                  <a:schemeClr val="accent2"/>
                </a:solidFill>
              </a:rPr>
              <a:t>Ruolo strategico delle cure primarie e ruolo di regia del DIP</a:t>
            </a:r>
          </a:p>
        </p:txBody>
      </p:sp>
      <p:sp>
        <p:nvSpPr>
          <p:cNvPr id="4" name="Rettangolo 3"/>
          <p:cNvSpPr/>
          <p:nvPr/>
        </p:nvSpPr>
        <p:spPr>
          <a:xfrm>
            <a:off x="2135561" y="0"/>
            <a:ext cx="265104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500" b="1" dirty="0">
                <a:solidFill>
                  <a:srgbClr val="C00000"/>
                </a:solidFill>
                <a:latin typeface="Calibri" pitchFamily="34" charset="0"/>
              </a:rPr>
              <a:t>Punti di forza</a:t>
            </a:r>
            <a:endParaRPr lang="it-IT" sz="35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524000" y="548681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b="1" dirty="0">
                <a:solidFill>
                  <a:srgbClr val="000066"/>
                </a:solidFill>
              </a:rPr>
              <a:t>Impostazione generale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496992" y="307181"/>
            <a:ext cx="5187876" cy="65248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q"/>
            </a:pPr>
            <a:r>
              <a:rPr lang="it-IT" sz="1700" dirty="0">
                <a:latin typeface="Calibri" pitchFamily="34" charset="0"/>
              </a:rPr>
              <a:t>I PRP coprono </a:t>
            </a:r>
            <a:r>
              <a:rPr lang="it-IT" sz="1700" b="1" dirty="0">
                <a:solidFill>
                  <a:schemeClr val="accent2"/>
                </a:solidFill>
                <a:latin typeface="Calibri" pitchFamily="34" charset="0"/>
              </a:rPr>
              <a:t>tutti gli obiettivi</a:t>
            </a:r>
            <a:r>
              <a:rPr lang="it-IT" sz="1700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it-IT" sz="1700" dirty="0">
                <a:latin typeface="Calibri" pitchFamily="34" charset="0"/>
              </a:rPr>
              <a:t>(MO e centrali) del PNP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Clr>
                <a:srgbClr val="002060"/>
              </a:buClr>
              <a:buFont typeface="Wingdings" pitchFamily="2" charset="2"/>
              <a:buChar char="q"/>
            </a:pPr>
            <a:r>
              <a:rPr lang="it-IT" sz="1700" b="1" dirty="0">
                <a:solidFill>
                  <a:schemeClr val="accent2"/>
                </a:solidFill>
                <a:latin typeface="Calibri" pitchFamily="34" charset="0"/>
              </a:rPr>
              <a:t>L’approccio per </a:t>
            </a:r>
            <a:r>
              <a:rPr lang="it-IT" sz="1700" b="1" dirty="0" err="1">
                <a:solidFill>
                  <a:schemeClr val="accent2"/>
                </a:solidFill>
                <a:latin typeface="Calibri" pitchFamily="34" charset="0"/>
              </a:rPr>
              <a:t>setting</a:t>
            </a:r>
            <a:r>
              <a:rPr lang="it-IT" sz="1700" b="1" dirty="0">
                <a:solidFill>
                  <a:schemeClr val="accent2"/>
                </a:solidFill>
                <a:latin typeface="Calibri" pitchFamily="34" charset="0"/>
              </a:rPr>
              <a:t> e ciclo di vita</a:t>
            </a:r>
            <a:r>
              <a:rPr lang="it-IT" sz="1700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it-IT" sz="1700" dirty="0">
                <a:latin typeface="Calibri" pitchFamily="34" charset="0"/>
              </a:rPr>
              <a:t>è valorizzato in tutti i PRP, con diversi livelli di estensione e articolazione. In genere esso si lega ad una modalità di intervento (strategica e operativa) integrata cioè: </a:t>
            </a:r>
            <a:r>
              <a:rPr lang="it-IT" sz="1700" b="1" dirty="0">
                <a:solidFill>
                  <a:schemeClr val="accent2"/>
                </a:solidFill>
                <a:latin typeface="Calibri" pitchFamily="34" charset="0"/>
              </a:rPr>
              <a:t>intersettoriale, interistituzionale e interdisciplinare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q"/>
            </a:pPr>
            <a:r>
              <a:rPr lang="it-IT" sz="1700" dirty="0">
                <a:latin typeface="Calibri" pitchFamily="34" charset="0"/>
              </a:rPr>
              <a:t>Integrazione e approccio per </a:t>
            </a:r>
            <a:r>
              <a:rPr lang="it-IT" sz="1700" dirty="0" err="1">
                <a:latin typeface="Calibri" pitchFamily="34" charset="0"/>
              </a:rPr>
              <a:t>setting</a:t>
            </a:r>
            <a:r>
              <a:rPr lang="it-IT" sz="1700" dirty="0">
                <a:latin typeface="Calibri" pitchFamily="34" charset="0"/>
              </a:rPr>
              <a:t> vengono maggiormente applicati all’area prevenzione delle malattie croniche e promozione della salute (MO 1-6), coerentemente con la strategia proposta dal PNP 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(</a:t>
            </a:r>
            <a:r>
              <a:rPr lang="it-IT" sz="1700" b="1" dirty="0" err="1">
                <a:solidFill>
                  <a:srgbClr val="C00000"/>
                </a:solidFill>
                <a:latin typeface="Calibri" pitchFamily="34" charset="0"/>
              </a:rPr>
              <a:t>setting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: scuola, comunità, ambiente di lavoro, ambiente sanitario</a:t>
            </a:r>
            <a:r>
              <a:rPr lang="it-IT" sz="1700" dirty="0">
                <a:solidFill>
                  <a:srgbClr val="000066"/>
                </a:solidFill>
                <a:latin typeface="Calibri" pitchFamily="34" charset="0"/>
              </a:rPr>
              <a:t>) </a:t>
            </a:r>
            <a:r>
              <a:rPr lang="it-IT" sz="1700" dirty="0">
                <a:latin typeface="Calibri" pitchFamily="34" charset="0"/>
              </a:rPr>
              <a:t>e con la programmazione di 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azioni e modelli </a:t>
            </a:r>
            <a:r>
              <a:rPr lang="it-IT" sz="1700" b="1" dirty="0" err="1">
                <a:solidFill>
                  <a:srgbClr val="C00000"/>
                </a:solidFill>
                <a:latin typeface="Calibri" pitchFamily="34" charset="0"/>
              </a:rPr>
              <a:t>evidence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it-IT" sz="1700" b="1" dirty="0" err="1">
                <a:solidFill>
                  <a:srgbClr val="C00000"/>
                </a:solidFill>
                <a:latin typeface="Calibri" pitchFamily="34" charset="0"/>
              </a:rPr>
              <a:t>based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 o buone pratiche consolidate che diventano le «strutture portanti» degli interventi </a:t>
            </a:r>
            <a:r>
              <a:rPr lang="it-IT" sz="1700" dirty="0">
                <a:latin typeface="Calibri" pitchFamily="34" charset="0"/>
              </a:rPr>
              <a:t>(es. rete </a:t>
            </a:r>
            <a:r>
              <a:rPr lang="it-IT" sz="1700" i="1" dirty="0">
                <a:latin typeface="Calibri" pitchFamily="34" charset="0"/>
              </a:rPr>
              <a:t>WPH</a:t>
            </a:r>
            <a:r>
              <a:rPr lang="it-IT" sz="1700" dirty="0">
                <a:latin typeface="Calibri" pitchFamily="34" charset="0"/>
              </a:rPr>
              <a:t>; rete </a:t>
            </a:r>
            <a:r>
              <a:rPr lang="it-IT" sz="1700" i="1" dirty="0">
                <a:latin typeface="Calibri" pitchFamily="34" charset="0"/>
              </a:rPr>
              <a:t>SPS/SHE, </a:t>
            </a:r>
            <a:r>
              <a:rPr lang="it-IT" sz="1700" dirty="0">
                <a:latin typeface="Calibri" pitchFamily="34" charset="0"/>
              </a:rPr>
              <a:t>rete </a:t>
            </a:r>
            <a:r>
              <a:rPr lang="it-IT" sz="1700" i="1" dirty="0">
                <a:latin typeface="Calibri" pitchFamily="34" charset="0"/>
              </a:rPr>
              <a:t>BFHI, mamme libere dal fumo..</a:t>
            </a:r>
            <a:r>
              <a:rPr lang="it-IT" sz="1700" dirty="0">
                <a:latin typeface="Calibri" pitchFamily="34" charset="0"/>
              </a:rPr>
              <a:t>)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q"/>
            </a:pPr>
            <a:r>
              <a:rPr lang="it-IT" sz="1700" dirty="0">
                <a:latin typeface="Calibri" pitchFamily="34" charset="0"/>
              </a:rPr>
              <a:t>In alcuni casi, questa impostazione facilita anche il disegno e l’attivazione di </a:t>
            </a:r>
            <a:r>
              <a:rPr lang="it-IT" sz="1700" b="1" dirty="0">
                <a:solidFill>
                  <a:srgbClr val="C00000"/>
                </a:solidFill>
                <a:latin typeface="Calibri" pitchFamily="34" charset="0"/>
              </a:rPr>
              <a:t>percorsi di continuità </a:t>
            </a:r>
            <a:r>
              <a:rPr lang="it-IT" sz="1700" dirty="0">
                <a:latin typeface="Calibri" pitchFamily="34" charset="0"/>
              </a:rPr>
              <a:t>(dall’</a:t>
            </a:r>
            <a:r>
              <a:rPr lang="it-IT" sz="1700" dirty="0" err="1">
                <a:latin typeface="Calibri" pitchFamily="34" charset="0"/>
              </a:rPr>
              <a:t>empowerment</a:t>
            </a:r>
            <a:r>
              <a:rPr lang="it-IT" sz="1700" dirty="0">
                <a:latin typeface="Calibri" pitchFamily="34" charset="0"/>
              </a:rPr>
              <a:t> alla presa in carico), con interazione tra </a:t>
            </a:r>
            <a:r>
              <a:rPr lang="it-IT" sz="1700" dirty="0" err="1">
                <a:latin typeface="Calibri" pitchFamily="34" charset="0"/>
              </a:rPr>
              <a:t>setting</a:t>
            </a:r>
            <a:r>
              <a:rPr lang="it-IT" sz="1700" dirty="0">
                <a:latin typeface="Calibri" pitchFamily="34" charset="0"/>
              </a:rPr>
              <a:t> (es. sanitario e comunità nei programmi di screening e nei percorsi nascita) e con riferimento a target specifici (per sesso, età, condizione) lungo tutto l’arco della vita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150992" y="-38100"/>
            <a:ext cx="4176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b="1" dirty="0">
                <a:solidFill>
                  <a:srgbClr val="000066"/>
                </a:solidFill>
              </a:rPr>
              <a:t>Approccio </a:t>
            </a:r>
            <a:r>
              <a:rPr lang="it-IT" sz="2200" b="1" dirty="0" err="1">
                <a:solidFill>
                  <a:srgbClr val="000066"/>
                </a:solidFill>
              </a:rPr>
              <a:t>programmatorio</a:t>
            </a:r>
            <a:endParaRPr lang="it-IT" sz="2200" b="1" dirty="0">
              <a:solidFill>
                <a:srgbClr val="000066"/>
              </a:solidFill>
            </a:endParaRPr>
          </a:p>
        </p:txBody>
      </p:sp>
      <p:pic>
        <p:nvPicPr>
          <p:cNvPr id="9" name="Picture 11" descr="800px-Smil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43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24000" y="563970"/>
            <a:ext cx="9075440" cy="59708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q"/>
            </a:pPr>
            <a:r>
              <a:rPr lang="it-IT" sz="2100" b="1" dirty="0">
                <a:solidFill>
                  <a:srgbClr val="C00000"/>
                </a:solidFill>
              </a:rPr>
              <a:t>Scollamento</a:t>
            </a:r>
            <a:r>
              <a:rPr lang="it-IT" sz="2100" dirty="0"/>
              <a:t> tra le azioni di sistema e i programmi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</a:pPr>
            <a:r>
              <a:rPr lang="it-IT" sz="2100" dirty="0"/>
              <a:t>Non tutte le Regioni hanno ottimizzato l’approccio di programma, alcune hanno ricalcato il frame dei MO a scapito dell’integrazione (programmi </a:t>
            </a:r>
            <a:r>
              <a:rPr lang="it-IT" sz="2100" b="1" dirty="0">
                <a:solidFill>
                  <a:srgbClr val="C00000"/>
                </a:solidFill>
              </a:rPr>
              <a:t>frammentati</a:t>
            </a:r>
            <a:r>
              <a:rPr lang="it-IT" sz="2100" dirty="0"/>
              <a:t> in azioni e progetti che non sembrano sfruttare l’unitarietà del </a:t>
            </a:r>
            <a:r>
              <a:rPr lang="it-IT" sz="2100" dirty="0" err="1"/>
              <a:t>setting</a:t>
            </a:r>
            <a:r>
              <a:rPr lang="it-IT" sz="2100" dirty="0"/>
              <a:t> in una logica di coordinamento e armonizzazione delle singole progettualità)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  <a:defRPr/>
            </a:pPr>
            <a:r>
              <a:rPr lang="it-IT" sz="2100" dirty="0"/>
              <a:t>obiettivi specifici generalmente misurati su indicatori di processo (es. adesione delle scuole ai programmi di promozione della salute nel </a:t>
            </a:r>
            <a:r>
              <a:rPr lang="it-IT" sz="2100" dirty="0" err="1"/>
              <a:t>setting</a:t>
            </a:r>
            <a:r>
              <a:rPr lang="it-IT" sz="2100" dirty="0"/>
              <a:t> scolastico), e non </a:t>
            </a:r>
            <a:r>
              <a:rPr lang="it-IT" sz="2100" b="1" dirty="0">
                <a:solidFill>
                  <a:srgbClr val="C00000"/>
                </a:solidFill>
              </a:rPr>
              <a:t>su indicatori precoci di </a:t>
            </a:r>
            <a:r>
              <a:rPr lang="it-IT" sz="2100" b="1" dirty="0" err="1">
                <a:solidFill>
                  <a:srgbClr val="C00000"/>
                </a:solidFill>
              </a:rPr>
              <a:t>outcome</a:t>
            </a:r>
            <a:r>
              <a:rPr lang="it-IT" sz="2100" dirty="0"/>
              <a:t>, più prossimi al risultato atteso finale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  <a:defRPr/>
            </a:pPr>
            <a:r>
              <a:rPr lang="it-IT" sz="2100" dirty="0"/>
              <a:t>beneficiari</a:t>
            </a:r>
            <a:r>
              <a:rPr lang="it-IT" sz="2100" b="1" dirty="0">
                <a:solidFill>
                  <a:srgbClr val="C00000"/>
                </a:solidFill>
              </a:rPr>
              <a:t> e copertura finale degli interventi spesso non ben identificati </a:t>
            </a:r>
            <a:r>
              <a:rPr lang="it-IT" sz="2100" dirty="0"/>
              <a:t>o quantitativamente definiti, anche quando i programmi si prefiggono un obiettivo di estensione rispetto ad azioni già in essere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it-IT" sz="2100" b="1" dirty="0">
                <a:solidFill>
                  <a:srgbClr val="C00000"/>
                </a:solidFill>
              </a:rPr>
              <a:t>standard regionali degli indicatori centrali talvolta omessi</a:t>
            </a:r>
            <a:r>
              <a:rPr lang="it-IT" sz="2100" dirty="0"/>
              <a:t>, o non in linea con quelli centrali (es. “obiettivi di mantenimento” nel caso di </a:t>
            </a:r>
            <a:r>
              <a:rPr lang="it-IT" sz="2100" dirty="0" err="1"/>
              <a:t>baseline</a:t>
            </a:r>
            <a:r>
              <a:rPr lang="it-IT" sz="2100" dirty="0"/>
              <a:t> regionali migliori di quelli nazionali o in fase di plateau del trend storico)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it-IT" sz="2100" dirty="0" err="1"/>
              <a:t>baseline</a:t>
            </a:r>
            <a:r>
              <a:rPr lang="it-IT" sz="2100" dirty="0"/>
              <a:t> degli indicatori centrali non sempre «aggiornati» all’ultimo anno in base alle fonti nazionali disponibili</a:t>
            </a:r>
          </a:p>
        </p:txBody>
      </p:sp>
      <p:sp>
        <p:nvSpPr>
          <p:cNvPr id="3" name="Rettangolo 2"/>
          <p:cNvSpPr/>
          <p:nvPr/>
        </p:nvSpPr>
        <p:spPr>
          <a:xfrm>
            <a:off x="4799857" y="0"/>
            <a:ext cx="26960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500" b="1" dirty="0">
                <a:solidFill>
                  <a:srgbClr val="C00000"/>
                </a:solidFill>
                <a:latin typeface="Calibri" pitchFamily="34" charset="0"/>
              </a:rPr>
              <a:t>Da migliorare</a:t>
            </a:r>
            <a:endParaRPr lang="it-IT" sz="3500" dirty="0"/>
          </a:p>
        </p:txBody>
      </p:sp>
    </p:spTree>
    <p:extLst>
      <p:ext uri="{BB962C8B-B14F-4D97-AF65-F5344CB8AC3E}">
        <p14:creationId xmlns:p14="http://schemas.microsoft.com/office/powerpoint/2010/main" val="3224629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24000" y="563970"/>
            <a:ext cx="9075440" cy="59708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q"/>
            </a:pPr>
            <a:r>
              <a:rPr lang="it-IT" sz="2100" b="1" dirty="0">
                <a:solidFill>
                  <a:srgbClr val="C00000"/>
                </a:solidFill>
              </a:rPr>
              <a:t>Scollamento</a:t>
            </a:r>
            <a:r>
              <a:rPr lang="it-IT" sz="2100" dirty="0"/>
              <a:t> tra le azioni di sistema e i programmi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</a:pPr>
            <a:r>
              <a:rPr lang="it-IT" sz="2100" dirty="0"/>
              <a:t>Non tutte le Regioni hanno ottimizzato l’approccio di programma, alcune hanno ricalcato il frame dei MO a scapito dell’integrazione (programmi </a:t>
            </a:r>
            <a:r>
              <a:rPr lang="it-IT" sz="2100" b="1" dirty="0">
                <a:solidFill>
                  <a:srgbClr val="C00000"/>
                </a:solidFill>
              </a:rPr>
              <a:t>frammentati</a:t>
            </a:r>
            <a:r>
              <a:rPr lang="it-IT" sz="2100" dirty="0"/>
              <a:t> in azioni e progetti che non sembrano sfruttare l’unitarietà del </a:t>
            </a:r>
            <a:r>
              <a:rPr lang="it-IT" sz="2100" dirty="0" err="1"/>
              <a:t>setting</a:t>
            </a:r>
            <a:r>
              <a:rPr lang="it-IT" sz="2100" dirty="0"/>
              <a:t> in una logica di coordinamento e armonizzazione delle singole progettualità)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  <a:defRPr/>
            </a:pPr>
            <a:r>
              <a:rPr lang="it-IT" sz="2100" dirty="0"/>
              <a:t>obiettivi specifici generalmente misurati su indicatori di processo (es. adesione delle scuole ai programmi di promozione della salute nel </a:t>
            </a:r>
            <a:r>
              <a:rPr lang="it-IT" sz="2100" dirty="0" err="1"/>
              <a:t>setting</a:t>
            </a:r>
            <a:r>
              <a:rPr lang="it-IT" sz="2100" dirty="0"/>
              <a:t> scolastico), e non </a:t>
            </a:r>
            <a:r>
              <a:rPr lang="it-IT" sz="2100" b="1" dirty="0">
                <a:solidFill>
                  <a:srgbClr val="C00000"/>
                </a:solidFill>
              </a:rPr>
              <a:t>su indicatori precoci di </a:t>
            </a:r>
            <a:r>
              <a:rPr lang="it-IT" sz="2100" b="1" dirty="0" err="1">
                <a:solidFill>
                  <a:srgbClr val="C00000"/>
                </a:solidFill>
              </a:rPr>
              <a:t>outcome</a:t>
            </a:r>
            <a:r>
              <a:rPr lang="it-IT" sz="2100" dirty="0"/>
              <a:t>, più prossimi al risultato atteso finale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q"/>
              <a:defRPr/>
            </a:pPr>
            <a:r>
              <a:rPr lang="it-IT" sz="2100" dirty="0"/>
              <a:t>beneficiari</a:t>
            </a:r>
            <a:r>
              <a:rPr lang="it-IT" sz="2100" b="1" dirty="0">
                <a:solidFill>
                  <a:srgbClr val="C00000"/>
                </a:solidFill>
              </a:rPr>
              <a:t> e copertura finale degli interventi spesso non ben identificati </a:t>
            </a:r>
            <a:r>
              <a:rPr lang="it-IT" sz="2100" dirty="0"/>
              <a:t>o quantitativamente definiti, anche quando i programmi si prefiggono un obiettivo di estensione rispetto ad azioni già in essere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it-IT" sz="2100" b="1" dirty="0">
                <a:solidFill>
                  <a:srgbClr val="C00000"/>
                </a:solidFill>
              </a:rPr>
              <a:t>standard regionali degli indicatori centrali talvolta omessi</a:t>
            </a:r>
            <a:r>
              <a:rPr lang="it-IT" sz="2100" dirty="0"/>
              <a:t>, o non in linea con quelli centrali (es. “obiettivi di mantenimento” nel caso di </a:t>
            </a:r>
            <a:r>
              <a:rPr lang="it-IT" sz="2100" dirty="0" err="1"/>
              <a:t>baseline</a:t>
            </a:r>
            <a:r>
              <a:rPr lang="it-IT" sz="2100" dirty="0"/>
              <a:t> regionali migliori di quelli nazionali o in fase di plateau del trend storico)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  <a:defRPr/>
            </a:pPr>
            <a:r>
              <a:rPr lang="it-IT" sz="2100" dirty="0" err="1"/>
              <a:t>baseline</a:t>
            </a:r>
            <a:r>
              <a:rPr lang="it-IT" sz="2100" dirty="0"/>
              <a:t> degli indicatori centrali non sempre «aggiornati» all’ultimo anno in base alle fonti nazionali disponibili</a:t>
            </a:r>
          </a:p>
        </p:txBody>
      </p:sp>
      <p:sp>
        <p:nvSpPr>
          <p:cNvPr id="3" name="Rettangolo 2"/>
          <p:cNvSpPr/>
          <p:nvPr/>
        </p:nvSpPr>
        <p:spPr>
          <a:xfrm>
            <a:off x="4799857" y="0"/>
            <a:ext cx="26960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500" b="1" dirty="0">
                <a:solidFill>
                  <a:srgbClr val="C00000"/>
                </a:solidFill>
                <a:latin typeface="Calibri" pitchFamily="34" charset="0"/>
              </a:rPr>
              <a:t>Da migliorare</a:t>
            </a:r>
            <a:endParaRPr lang="it-IT" sz="3500" dirty="0"/>
          </a:p>
        </p:txBody>
      </p:sp>
    </p:spTree>
    <p:extLst>
      <p:ext uri="{BB962C8B-B14F-4D97-AF65-F5344CB8AC3E}">
        <p14:creationId xmlns:p14="http://schemas.microsoft.com/office/powerpoint/2010/main" val="3823657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6A410C-19E1-46D6-B180-906F9C182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MO 7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45ABF3C-EEB9-4B5E-908C-6808F0998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r>
              <a:rPr lang="it-IT" dirty="0"/>
              <a:t>Necessità di una riflessione comune per il prossimo PNP </a:t>
            </a:r>
          </a:p>
          <a:p>
            <a:endParaRPr lang="it-IT" dirty="0"/>
          </a:p>
          <a:p>
            <a:r>
              <a:rPr lang="it-IT" dirty="0"/>
              <a:t>Workshop in </a:t>
            </a:r>
            <a:r>
              <a:rPr lang="it-IT"/>
              <a:t>autunno  (?)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9539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A0BE11-F7FC-437F-A133-F6C28FD69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6C37ACC-18B0-42A0-915B-F9FED4013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1396001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5DDB04-C4EB-497E-A89B-B9B7A880E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492CBC31-BEFD-4E95-9982-987D5D6FF1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5900" y="1828800"/>
            <a:ext cx="8324850" cy="465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92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F6CDB9-B4FF-44F5-96F8-A28F8D6DD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PNP 2005-2008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A6C68E5-889E-4FA3-8103-1C1622DF3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Il Piano ha interpretato la </a:t>
            </a:r>
            <a:r>
              <a:rPr lang="it-IT" b="1" dirty="0"/>
              <a:t>prevenzione come una risorsa strategica </a:t>
            </a:r>
            <a:r>
              <a:rPr lang="it-IT" dirty="0"/>
              <a:t>del sistema sanitario</a:t>
            </a:r>
          </a:p>
          <a:p>
            <a:r>
              <a:rPr lang="it-IT" dirty="0"/>
              <a:t> il sistema sanitario è stato chiamato ad affrontare la sfida </a:t>
            </a:r>
            <a:r>
              <a:rPr lang="it-IT" b="1" dirty="0"/>
              <a:t>dell’</a:t>
            </a:r>
            <a:r>
              <a:rPr lang="it-IT" b="1" dirty="0" err="1"/>
              <a:t>intersettorialità</a:t>
            </a:r>
            <a:r>
              <a:rPr lang="it-IT" b="1" dirty="0"/>
              <a:t> (obesità, incidenti stradali </a:t>
            </a:r>
            <a:r>
              <a:rPr lang="it-IT" b="1" dirty="0" err="1"/>
              <a:t>etc</a:t>
            </a:r>
            <a:r>
              <a:rPr lang="it-IT" b="1" dirty="0"/>
              <a:t>…)</a:t>
            </a:r>
          </a:p>
          <a:p>
            <a:r>
              <a:rPr lang="it-IT" dirty="0"/>
              <a:t>l’impegno centrale e regionale,  per porre le basi per una pianificazione e una valutazione </a:t>
            </a:r>
            <a:r>
              <a:rPr lang="it-IT" b="1" dirty="0"/>
              <a:t>“evolutive”</a:t>
            </a:r>
            <a:r>
              <a:rPr lang="it-IT" dirty="0"/>
              <a:t>, cioè non solo funzionali agli </a:t>
            </a:r>
            <a:r>
              <a:rPr lang="it-IT" b="1" dirty="0"/>
              <a:t>obblighi certificativi </a:t>
            </a:r>
            <a:r>
              <a:rPr lang="it-IT" dirty="0"/>
              <a:t>ma  propedeutiche a realizzare,</a:t>
            </a:r>
            <a:r>
              <a:rPr lang="it-IT" b="1" dirty="0"/>
              <a:t> interventi efficaci</a:t>
            </a:r>
            <a:r>
              <a:rPr lang="it-IT" dirty="0"/>
              <a:t> mantenendoli nel tempo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79448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D961A4-C95C-4759-BCFF-B745C2D25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PNP 2005-2008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703757-74A4-4693-A8C5-F80883BA2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/>
              <a:t>la qualità della pianificazione è risultata fortemente</a:t>
            </a:r>
            <a:r>
              <a:rPr lang="it-IT" b="1" dirty="0"/>
              <a:t> variabile </a:t>
            </a:r>
            <a:r>
              <a:rPr lang="it-IT" dirty="0"/>
              <a:t>tra Regioni e tra aree di intervento </a:t>
            </a:r>
          </a:p>
          <a:p>
            <a:pPr algn="just"/>
            <a:r>
              <a:rPr lang="it-IT" b="1" dirty="0"/>
              <a:t>l’utilizzo di dati </a:t>
            </a:r>
            <a:r>
              <a:rPr lang="it-IT" dirty="0"/>
              <a:t>e informazioni per l’enucleazione delle priorità, la definizione degli obiettivi, il monitoraggio, la valutazione e il miglioramento degli interventi si è dimostrato spesso </a:t>
            </a:r>
            <a:r>
              <a:rPr lang="it-IT" b="1" dirty="0"/>
              <a:t>carente o non sistematico;</a:t>
            </a:r>
          </a:p>
          <a:p>
            <a:pPr algn="just"/>
            <a:r>
              <a:rPr lang="it-IT" dirty="0"/>
              <a:t>i Piani regionali sono stati spesso interpretati più come un insieme di progetti e </a:t>
            </a:r>
            <a:r>
              <a:rPr lang="it-IT" b="1" dirty="0"/>
              <a:t>interventi “verticali</a:t>
            </a:r>
            <a:r>
              <a:rPr lang="it-IT" dirty="0"/>
              <a:t>” che come un disegno organico, capace cioè di individuare il </a:t>
            </a:r>
            <a:r>
              <a:rPr lang="it-IT" b="1" dirty="0"/>
              <a:t>quadro d’insieme</a:t>
            </a:r>
            <a:r>
              <a:rPr lang="it-IT" dirty="0"/>
              <a:t>, con un approccio trasversale ai problemi di salute </a:t>
            </a:r>
          </a:p>
        </p:txBody>
      </p:sp>
    </p:spTree>
    <p:extLst>
      <p:ext uri="{BB962C8B-B14F-4D97-AF65-F5344CB8AC3E}">
        <p14:creationId xmlns:p14="http://schemas.microsoft.com/office/powerpoint/2010/main" val="1579056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it-IT" dirty="0"/>
              <a:t>PNP 2010-2013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dirty="0"/>
              <a:t> Aree tematiche (</a:t>
            </a:r>
            <a:r>
              <a:rPr lang="it-IT" dirty="0" err="1"/>
              <a:t>Macroaree</a:t>
            </a:r>
            <a:r>
              <a:rPr lang="it-IT" dirty="0"/>
              <a:t>):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 Medicina predittiva, 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Prevenzione universale,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 Prevenzione nella popolazione a rischio, 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Prevenzione delle complicanze e delle recidive di malattia.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 Linee di intervento generale </a:t>
            </a:r>
          </a:p>
          <a:p>
            <a:pPr marL="0" indent="0">
              <a:buNone/>
            </a:pPr>
            <a:r>
              <a:rPr lang="it-IT" dirty="0"/>
              <a:t> Obiettivo generale di salute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 Linee di intervento regionali</a:t>
            </a:r>
          </a:p>
          <a:p>
            <a:pPr marL="0" indent="0">
              <a:buNone/>
            </a:pPr>
            <a:r>
              <a:rPr lang="it-IT" dirty="0"/>
              <a:t> Linee di supporto centrali, sotto la diretta responsabilità del Ministero. </a:t>
            </a:r>
          </a:p>
          <a:p>
            <a:pPr marL="0" indent="0">
              <a:buNone/>
            </a:pPr>
            <a:r>
              <a:rPr lang="it-IT" dirty="0"/>
              <a:t> Ministero :  </a:t>
            </a:r>
            <a:r>
              <a:rPr lang="it-IT" dirty="0" err="1"/>
              <a:t>governance</a:t>
            </a:r>
            <a:r>
              <a:rPr lang="it-IT" dirty="0"/>
              <a:t> / </a:t>
            </a:r>
            <a:r>
              <a:rPr lang="it-IT" dirty="0" err="1"/>
              <a:t>stewardship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258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3874F7-3B21-438B-9F0C-482279851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PNP 2014-2018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6356A9-4B43-4953-B7BE-E39543C1B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86190"/>
          </a:xfrm>
        </p:spPr>
        <p:txBody>
          <a:bodyPr>
            <a:normAutofit/>
          </a:bodyPr>
          <a:lstStyle/>
          <a:p>
            <a:r>
              <a:rPr lang="it-IT" dirty="0"/>
              <a:t> </a:t>
            </a:r>
            <a:r>
              <a:rPr lang="it-IT" b="1" dirty="0"/>
              <a:t>(pochi) obiettivi comuni a Stato e Regioni</a:t>
            </a:r>
            <a:r>
              <a:rPr lang="it-IT" dirty="0"/>
              <a:t>  </a:t>
            </a:r>
          </a:p>
          <a:p>
            <a:r>
              <a:rPr lang="it-IT" dirty="0"/>
              <a:t> programmazione inserita nei vari contesti regionali per la definizione delle popolazioni target e la gestione delle azioni funzionali al raggiungimento di tali obiettivi. 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Piano nazionale “alto”</a:t>
            </a:r>
          </a:p>
          <a:p>
            <a:r>
              <a:rPr lang="it-IT" b="1" dirty="0"/>
              <a:t>momento di “</a:t>
            </a:r>
            <a:r>
              <a:rPr lang="it-IT" b="1" dirty="0" err="1"/>
              <a:t>ri</a:t>
            </a:r>
            <a:r>
              <a:rPr lang="it-IT" b="1" dirty="0"/>
              <a:t>-modulazione</a:t>
            </a:r>
            <a:r>
              <a:rPr lang="it-IT" dirty="0"/>
              <a:t>” delle azioni intraprese per una loro maggiore efficacia nel raggiungere obiettivi comuni </a:t>
            </a:r>
            <a:r>
              <a:rPr lang="it-IT" b="1" dirty="0"/>
              <a:t>(indipendente dalla certificazione)</a:t>
            </a:r>
          </a:p>
          <a:p>
            <a:pPr marL="0" indent="0">
              <a:buNone/>
            </a:pPr>
            <a:r>
              <a:rPr lang="it-IT" dirty="0"/>
              <a:t>.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62010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B6575B-CE51-476D-BBED-8DB2EE8D4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EDB14C-B439-4254-8E96-6F8B5F6A3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Il risultato che si auspica è migliorativo in termini di:</a:t>
            </a:r>
          </a:p>
          <a:p>
            <a:r>
              <a:rPr lang="it-IT" dirty="0"/>
              <a:t> cogenza nella relazione tra determinanti/strategie/obiettivi/interventi/risultati, </a:t>
            </a:r>
          </a:p>
          <a:p>
            <a:r>
              <a:rPr lang="it-IT" dirty="0"/>
              <a:t> integrazione e trasversalità degli interventi programmati dalle Regioni rispetto ai vari gruppi di popolazione, condizioni queste che favoriscono l’efficacia degli interventi stessi.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1393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2161E8-7524-43F4-8745-9AA7FFC11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Valutazione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2E483DB-4B12-4372-B509-5CF87C6B1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Un punto indiscutibile rispetto al percorso fino a oggi portato avanti è il ruolo della </a:t>
            </a:r>
            <a:r>
              <a:rPr lang="it-IT" b="1" dirty="0"/>
              <a:t>valutazione:</a:t>
            </a:r>
            <a:endParaRPr lang="it-IT" dirty="0"/>
          </a:p>
          <a:p>
            <a:r>
              <a:rPr lang="it-IT" dirty="0"/>
              <a:t> misurazione dell’impatto che il Piano produce sia nei processi, sia negli esiti di salute, sia nel sistema, a livello centrale, regionale e locale</a:t>
            </a:r>
          </a:p>
          <a:p>
            <a:r>
              <a:rPr lang="it-IT" dirty="0"/>
              <a:t>verifica dell’adempimento LEA (certificazione).</a:t>
            </a:r>
          </a:p>
        </p:txBody>
      </p:sp>
    </p:spTree>
    <p:extLst>
      <p:ext uri="{BB962C8B-B14F-4D97-AF65-F5344CB8AC3E}">
        <p14:creationId xmlns:p14="http://schemas.microsoft.com/office/powerpoint/2010/main" val="4044952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349323-BE8B-4C6B-9C76-DD32DDE2E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06B16F5-0879-4261-9058-9E56DF583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dirty="0"/>
              <a:t>in questo PNP si è scelto di individuare </a:t>
            </a:r>
            <a:r>
              <a:rPr lang="it-IT" b="1" dirty="0"/>
              <a:t>pochi macro </a:t>
            </a:r>
            <a:r>
              <a:rPr lang="it-IT" dirty="0"/>
              <a:t>obiettivi </a:t>
            </a:r>
          </a:p>
          <a:p>
            <a:pPr algn="just"/>
            <a:r>
              <a:rPr lang="it-IT" b="1" dirty="0"/>
              <a:t>elevata valenza strategica</a:t>
            </a:r>
            <a:r>
              <a:rPr lang="it-IT" dirty="0"/>
              <a:t>, </a:t>
            </a:r>
          </a:p>
          <a:p>
            <a:pPr algn="just"/>
            <a:r>
              <a:rPr lang="it-IT" dirty="0"/>
              <a:t>perseguibili </a:t>
            </a:r>
            <a:r>
              <a:rPr lang="it-IT" b="1" dirty="0"/>
              <a:t>contemporaneamente</a:t>
            </a:r>
            <a:r>
              <a:rPr lang="it-IT" dirty="0"/>
              <a:t> da tutte le Regioni</a:t>
            </a:r>
          </a:p>
          <a:p>
            <a:pPr algn="just"/>
            <a:r>
              <a:rPr lang="it-IT" dirty="0"/>
              <a:t> messa a punto di piani e programmi  partendo dagli </a:t>
            </a:r>
            <a:r>
              <a:rPr lang="it-IT" b="1" dirty="0"/>
              <a:t>specifici contesti </a:t>
            </a:r>
            <a:r>
              <a:rPr lang="it-IT" dirty="0"/>
              <a:t>locali </a:t>
            </a:r>
          </a:p>
          <a:p>
            <a:pPr algn="just"/>
            <a:r>
              <a:rPr lang="it-IT" dirty="0"/>
              <a:t>approccio il più possibile intersettoriale e sistematico</a:t>
            </a:r>
          </a:p>
          <a:p>
            <a:pPr algn="just"/>
            <a:r>
              <a:rPr lang="it-IT" dirty="0"/>
              <a:t> raggiungere i risultati attesi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10841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1386</Words>
  <Application>Microsoft Office PowerPoint</Application>
  <PresentationFormat>Widescreen</PresentationFormat>
  <Paragraphs>138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Tahoma</vt:lpstr>
      <vt:lpstr>Wingdings</vt:lpstr>
      <vt:lpstr>Tema di Office</vt:lpstr>
      <vt:lpstr>Evoluzione del PNP</vt:lpstr>
      <vt:lpstr>Presentazione standard di PowerPoint</vt:lpstr>
      <vt:lpstr>PNP 2005-2008</vt:lpstr>
      <vt:lpstr>PNP 2005-2008</vt:lpstr>
      <vt:lpstr>PNP 2010-2013</vt:lpstr>
      <vt:lpstr>PNP 2014-2018</vt:lpstr>
      <vt:lpstr>Presentazione standard di PowerPoint</vt:lpstr>
      <vt:lpstr>Valutazione</vt:lpstr>
      <vt:lpstr>Presentazione standard di PowerPoint</vt:lpstr>
      <vt:lpstr>PNP 2014-2018</vt:lpstr>
      <vt:lpstr>Presentazione standard di PowerPoint</vt:lpstr>
      <vt:lpstr>Presentazione standard di PowerPoint</vt:lpstr>
      <vt:lpstr>azione centrale</vt:lpstr>
      <vt:lpstr>Presentazione standard di PowerPoint</vt:lpstr>
      <vt:lpstr>Presentazione standard di PowerPoint</vt:lpstr>
      <vt:lpstr>Presentazione standard di PowerPoint</vt:lpstr>
      <vt:lpstr>MO 7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Ciro Attanasio</dc:creator>
  <cp:lastModifiedBy>Ciro Attanasio</cp:lastModifiedBy>
  <cp:revision>17</cp:revision>
  <dcterms:created xsi:type="dcterms:W3CDTF">2017-06-20T16:31:55Z</dcterms:created>
  <dcterms:modified xsi:type="dcterms:W3CDTF">2017-06-20T21:30:29Z</dcterms:modified>
</cp:coreProperties>
</file>